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80" r:id="rId2"/>
  </p:sldMasterIdLst>
  <p:notesMasterIdLst>
    <p:notesMasterId r:id="rId11"/>
  </p:notesMasterIdLst>
  <p:sldIdLst>
    <p:sldId id="258" r:id="rId3"/>
    <p:sldId id="256" r:id="rId4"/>
    <p:sldId id="260" r:id="rId5"/>
    <p:sldId id="262" r:id="rId6"/>
    <p:sldId id="261" r:id="rId7"/>
    <p:sldId id="263" r:id="rId8"/>
    <p:sldId id="264" r:id="rId9"/>
    <p:sldId id="265" r:id="rId1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86" y="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4A06290-D9A6-4B93-AC23-99AB77FED13A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6A0D078-2CF7-44EE-AC06-56A45B6BEC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A0D078-2CF7-44EE-AC06-56A45B6BECA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CEB0B-78AB-4719-98CE-A7D3FB50ADC9}" type="datetimeFigureOut">
              <a:rPr lang="en-US" smtClean="0"/>
              <a:pPr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361FF-2E57-4517-839D-91CE004499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/imgres?imgurl=http://www.annenberginstitute.org/VUE/wp-content/uploads/2010/27/VUE27_Talbert1.gif&amp;imgrefurl=http://www.annenberginstitute.org/VUE/vue27-talbert&amp;usg=__N8nhhr_crW8VEHQzAF2_Q_Dok3c=&amp;h=194&amp;w=215&amp;sz=11&amp;hl=en&amp;start=2&amp;zoom=1&amp;tbnid=Kp0SfBL9Lb0GoM:&amp;tbnh=96&amp;tbnw=106&amp;ei=7JtNTr2iNPS80AGhpMSbBw&amp;prev=/search%3Fq%3Dprofessional%2Blearning%2Bteams%26um%3D1%26hl%3Den%26sa%3DN%26tbm%3Disch&amp;um=1&amp;itbs=1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/imgres?imgurl=http://www.cresent.co.uk/images/learning-objectives-gallery/target-thumb1.gif&amp;imgrefurl=http://www.cresent.co.uk/media_html/learning_objectives.html&amp;usg=__83ob4EwL2ubvIXEiym5P7NiCtJc=&amp;h=222&amp;w=290&amp;sz=20&amp;hl=en&amp;start=7&amp;zoom=1&amp;tbnid=mdbD9teNg8APbM:&amp;tbnh=88&amp;tbnw=115&amp;ei=K6BNTvfUOarx0gGz7oWDBw&amp;prev=/search%3Fq%3Dlearning%2Btarget%26um%3D1%26hl%3Den%26sa%3DN%26tbm%3Disch&amp;um=1&amp;itbs=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09600" y="1352550"/>
            <a:ext cx="7848600" cy="1466850"/>
          </a:xfrm>
        </p:spPr>
        <p:txBody>
          <a:bodyPr>
            <a:noAutofit/>
          </a:bodyPr>
          <a:lstStyle/>
          <a:p>
            <a:pPr algn="ctr"/>
            <a:r>
              <a:rPr lang="en-US" sz="3600" dirty="0" err="1" smtClean="0"/>
              <a:t>Northwoods</a:t>
            </a:r>
            <a:r>
              <a:rPr lang="en-US" sz="4000" dirty="0" smtClean="0"/>
              <a:t> Elementary School</a:t>
            </a:r>
            <a:br>
              <a:rPr lang="en-US" sz="4000" dirty="0" smtClean="0"/>
            </a:br>
            <a:r>
              <a:rPr lang="en-US" sz="4000" dirty="0" smtClean="0"/>
              <a:t>Professional Learning Teams:</a:t>
            </a:r>
            <a:br>
              <a:rPr lang="en-US" sz="4000" dirty="0" smtClean="0"/>
            </a:br>
            <a:r>
              <a:rPr lang="en-US" sz="4000" dirty="0" smtClean="0"/>
              <a:t>Keeping the Focus on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Student </a:t>
            </a:r>
            <a:r>
              <a:rPr lang="en-US" sz="4000" dirty="0" smtClean="0"/>
              <a:t>Mastery</a:t>
            </a:r>
            <a:endParaRPr lang="en-US" sz="40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600200" y="5791200"/>
            <a:ext cx="6400800" cy="762000"/>
          </a:xfrm>
        </p:spPr>
        <p:txBody>
          <a:bodyPr/>
          <a:lstStyle/>
          <a:p>
            <a:r>
              <a:rPr lang="en-US" dirty="0" smtClean="0"/>
              <a:t>2011-12</a:t>
            </a:r>
            <a:endParaRPr lang="en-US" dirty="0"/>
          </a:p>
        </p:txBody>
      </p:sp>
      <p:pic>
        <p:nvPicPr>
          <p:cNvPr id="131074" name="Picture 2" descr="http://t2.gstatic.com/images?q=tbn:ANd9GcSFn0ktwMW-citY1dq5S1f6K24GuWFFBYN8hqg57PTTTDPQ92SiapBYelM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2971800"/>
            <a:ext cx="2133600" cy="19323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2"/>
          <p:cNvSpPr/>
          <p:nvPr/>
        </p:nvSpPr>
        <p:spPr>
          <a:xfrm>
            <a:off x="3429000" y="3352800"/>
            <a:ext cx="2286000" cy="1676400"/>
          </a:xfrm>
          <a:prstGeom prst="ellipse">
            <a:avLst/>
          </a:prstGeom>
          <a:ln w="762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On-going High Quality Core Instruction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2958603" y="990600"/>
            <a:ext cx="3137397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 smtClean="0"/>
              <a:t>Smart Goal Creation</a:t>
            </a:r>
          </a:p>
          <a:p>
            <a:pPr algn="ctr"/>
            <a:r>
              <a:rPr lang="en-US" sz="1050" dirty="0" smtClean="0"/>
              <a:t>Selection of Essential Learning Targets</a:t>
            </a:r>
          </a:p>
          <a:p>
            <a:pPr algn="ctr"/>
            <a:r>
              <a:rPr lang="en-US" sz="1050" dirty="0" smtClean="0"/>
              <a:t>Vertical Team Discussion</a:t>
            </a:r>
          </a:p>
          <a:p>
            <a:pPr algn="ctr"/>
            <a:r>
              <a:rPr lang="en-US" sz="1050" dirty="0" smtClean="0"/>
              <a:t>Review Student Performance Data from Previous Year</a:t>
            </a:r>
          </a:p>
          <a:p>
            <a:pPr algn="ctr"/>
            <a:r>
              <a:rPr lang="en-US" sz="1050" dirty="0" smtClean="0"/>
              <a:t>Revisit/Revise Essential Learning Objective</a:t>
            </a:r>
          </a:p>
          <a:p>
            <a:pPr algn="ctr"/>
            <a:endParaRPr lang="en-US" sz="1050" dirty="0" smtClean="0"/>
          </a:p>
          <a:p>
            <a:pPr algn="ctr"/>
            <a:endParaRPr lang="en-US" sz="1050" dirty="0"/>
          </a:p>
        </p:txBody>
      </p:sp>
      <p:sp>
        <p:nvSpPr>
          <p:cNvPr id="41" name="TextBox 40"/>
          <p:cNvSpPr txBox="1"/>
          <p:nvPr/>
        </p:nvSpPr>
        <p:spPr>
          <a:xfrm>
            <a:off x="2712525" y="2743200"/>
            <a:ext cx="3581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US" sz="1050" dirty="0" smtClean="0"/>
              <a:t>Share what we know about high impact student learning 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dirty="0" smtClean="0"/>
              <a:t>Should influence core and team time planning and instruction</a:t>
            </a:r>
            <a:endParaRPr lang="en-US" sz="1050" dirty="0"/>
          </a:p>
        </p:txBody>
      </p:sp>
      <p:sp>
        <p:nvSpPr>
          <p:cNvPr id="42" name="TextBox 41"/>
          <p:cNvSpPr txBox="1"/>
          <p:nvPr/>
        </p:nvSpPr>
        <p:spPr>
          <a:xfrm>
            <a:off x="6098459" y="4419600"/>
            <a:ext cx="335034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 smtClean="0"/>
              <a:t>Design Assessment Instrument</a:t>
            </a:r>
          </a:p>
          <a:p>
            <a:pPr algn="ctr"/>
            <a:r>
              <a:rPr lang="en-US" sz="1050" dirty="0" smtClean="0"/>
              <a:t>Review Student Performance Data</a:t>
            </a:r>
          </a:p>
          <a:p>
            <a:pPr algn="ctr"/>
            <a:r>
              <a:rPr lang="en-US" sz="1050" dirty="0" smtClean="0"/>
              <a:t>Revisit/Revise Essential Learning Objective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-228600" y="4452119"/>
            <a:ext cx="335034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US" sz="1050" dirty="0" smtClean="0"/>
              <a:t>Design Assessment Instrument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dirty="0" smtClean="0"/>
              <a:t>Review Student Performance Data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dirty="0" smtClean="0"/>
              <a:t>Determine Next Steps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2743200" y="228600"/>
            <a:ext cx="3581400" cy="7620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Element  I:  Identification of Essential Learning Target</a:t>
            </a:r>
            <a:endParaRPr lang="en-US" sz="1400" dirty="0"/>
          </a:p>
        </p:txBody>
      </p:sp>
      <p:sp>
        <p:nvSpPr>
          <p:cNvPr id="57" name="Rounded Rectangle 56"/>
          <p:cNvSpPr/>
          <p:nvPr/>
        </p:nvSpPr>
        <p:spPr>
          <a:xfrm>
            <a:off x="2819400" y="2286000"/>
            <a:ext cx="3505200" cy="3810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Element II:  Best Practice Discussion(s)/PD</a:t>
            </a:r>
            <a:endParaRPr lang="en-US" sz="1400" dirty="0"/>
          </a:p>
        </p:txBody>
      </p:sp>
      <p:sp>
        <p:nvSpPr>
          <p:cNvPr id="58" name="Rounded Rectangle 57"/>
          <p:cNvSpPr/>
          <p:nvPr/>
        </p:nvSpPr>
        <p:spPr>
          <a:xfrm>
            <a:off x="6472050" y="3838700"/>
            <a:ext cx="2590800" cy="4572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Element III:  Formative Assessment</a:t>
            </a:r>
            <a:endParaRPr lang="en-US" sz="1400" dirty="0"/>
          </a:p>
        </p:txBody>
      </p:sp>
      <p:sp>
        <p:nvSpPr>
          <p:cNvPr id="59" name="Rounded Rectangle 58"/>
          <p:cNvSpPr/>
          <p:nvPr/>
        </p:nvSpPr>
        <p:spPr>
          <a:xfrm>
            <a:off x="2819400" y="5334000"/>
            <a:ext cx="3505200" cy="4572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Element IV:  Re-teaching &amp; Enrichment</a:t>
            </a:r>
          </a:p>
          <a:p>
            <a:pPr algn="ctr"/>
            <a:r>
              <a:rPr lang="en-US" sz="1400" dirty="0" smtClean="0"/>
              <a:t> (Team Time)</a:t>
            </a:r>
            <a:endParaRPr lang="en-US" sz="1400" dirty="0"/>
          </a:p>
        </p:txBody>
      </p:sp>
      <p:sp>
        <p:nvSpPr>
          <p:cNvPr id="60" name="Rounded Rectangle 59"/>
          <p:cNvSpPr/>
          <p:nvPr/>
        </p:nvSpPr>
        <p:spPr>
          <a:xfrm>
            <a:off x="76200" y="3810000"/>
            <a:ext cx="2590800" cy="4572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Element V:  Summative Assessment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2286000" y="5899919"/>
            <a:ext cx="48006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 smtClean="0"/>
              <a:t>Determine team time groups</a:t>
            </a:r>
          </a:p>
          <a:p>
            <a:pPr algn="ctr"/>
            <a:r>
              <a:rPr lang="en-US" sz="1050" dirty="0" smtClean="0"/>
              <a:t>Determine who’s responsible for teaching remediation, review, enrichment groups</a:t>
            </a:r>
          </a:p>
          <a:p>
            <a:pPr algn="ctr"/>
            <a:r>
              <a:rPr lang="en-US" sz="1050" dirty="0" smtClean="0"/>
              <a:t>Sharing best practice instructional strategies/planning for teaching each group</a:t>
            </a:r>
            <a:endParaRPr lang="en-US" sz="1050" dirty="0"/>
          </a:p>
        </p:txBody>
      </p:sp>
      <p:cxnSp>
        <p:nvCxnSpPr>
          <p:cNvPr id="27" name="Straight Arrow Connector 26"/>
          <p:cNvCxnSpPr/>
          <p:nvPr/>
        </p:nvCxnSpPr>
        <p:spPr>
          <a:xfrm rot="5400000">
            <a:off x="4382294" y="2082831"/>
            <a:ext cx="381000" cy="1588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6400800" y="2743200"/>
            <a:ext cx="1371600" cy="990600"/>
          </a:xfrm>
          <a:prstGeom prst="straightConnector1">
            <a:avLst/>
          </a:prstGeom>
          <a:ln w="38100" cmpd="sng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10800000" flipV="1">
            <a:off x="1371600" y="2743200"/>
            <a:ext cx="1371600" cy="914400"/>
          </a:xfrm>
          <a:prstGeom prst="straightConnector1">
            <a:avLst/>
          </a:prstGeom>
          <a:ln w="38100" cmpd="sng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5400000">
            <a:off x="6705600" y="5181600"/>
            <a:ext cx="914400" cy="762000"/>
          </a:xfrm>
          <a:prstGeom prst="straightConnector1">
            <a:avLst/>
          </a:prstGeom>
          <a:ln w="38100" cmpd="sng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1524000" y="5105400"/>
            <a:ext cx="914400" cy="838200"/>
          </a:xfrm>
          <a:prstGeom prst="straightConnector1">
            <a:avLst/>
          </a:prstGeom>
          <a:ln w="38100" cmpd="sng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330891"/>
          </a:xfrm>
        </p:spPr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Reviewing  and Analyzing Student Data</a:t>
            </a:r>
          </a:p>
          <a:p>
            <a:pPr lvl="1"/>
            <a:r>
              <a:rPr lang="en-US" dirty="0" smtClean="0"/>
              <a:t>Previous Year’s Performance</a:t>
            </a:r>
          </a:p>
          <a:p>
            <a:pPr lvl="2"/>
            <a:r>
              <a:rPr lang="en-US" dirty="0" smtClean="0"/>
              <a:t>EOG Performance-Goals Summary &amp; Individual Student Performance Reports</a:t>
            </a:r>
          </a:p>
          <a:p>
            <a:pPr lvl="2"/>
            <a:r>
              <a:rPr lang="en-US" dirty="0" smtClean="0"/>
              <a:t>WCPSS Data Capture Reports</a:t>
            </a:r>
          </a:p>
          <a:p>
            <a:pPr lvl="2"/>
            <a:r>
              <a:rPr lang="en-US" dirty="0" smtClean="0"/>
              <a:t>EVAAS Data</a:t>
            </a:r>
          </a:p>
          <a:p>
            <a:pPr lvl="2"/>
            <a:r>
              <a:rPr lang="en-US" dirty="0" smtClean="0"/>
              <a:t>Data Walls</a:t>
            </a:r>
          </a:p>
          <a:p>
            <a:r>
              <a:rPr lang="en-US" dirty="0" smtClean="0"/>
              <a:t>Develop S.M.A.R.T Goal</a:t>
            </a:r>
          </a:p>
          <a:p>
            <a:pPr lvl="1"/>
            <a:r>
              <a:rPr lang="en-US" dirty="0" smtClean="0"/>
              <a:t>Review SIP goals</a:t>
            </a:r>
          </a:p>
          <a:p>
            <a:r>
              <a:rPr lang="en-US" dirty="0" smtClean="0"/>
              <a:t>Identify Essential Learning Target(s)</a:t>
            </a:r>
          </a:p>
          <a:p>
            <a:r>
              <a:rPr lang="en-US" dirty="0" smtClean="0"/>
              <a:t>Vertical Team Discussions</a:t>
            </a:r>
          </a:p>
          <a:p>
            <a:r>
              <a:rPr lang="en-US" dirty="0" smtClean="0"/>
              <a:t>Completed once annually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Element I: </a:t>
            </a:r>
            <a:r>
              <a:rPr lang="en-US" sz="3200" dirty="0" smtClean="0"/>
              <a:t>Identification of Essential </a:t>
            </a:r>
            <a:r>
              <a:rPr lang="en-US" sz="3200" dirty="0" smtClean="0"/>
              <a:t>     Learning </a:t>
            </a:r>
            <a:r>
              <a:rPr lang="en-US" sz="3200" dirty="0" smtClean="0"/>
              <a:t>Target(s)</a:t>
            </a:r>
            <a:endParaRPr lang="en-US" sz="3200" dirty="0"/>
          </a:p>
        </p:txBody>
      </p:sp>
      <p:pic>
        <p:nvPicPr>
          <p:cNvPr id="128002" name="Picture 2" descr="http://t3.gstatic.com/images?q=tbn:ANd9GcT6AXTDjuHtfk_NUMxrDfGzLRmbpTHIXTB6LbSxYMiByySyTQ3AzCzAr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4876800"/>
            <a:ext cx="1493691" cy="1143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best practices can we share to help students master core curriculum?</a:t>
            </a:r>
          </a:p>
          <a:p>
            <a:r>
              <a:rPr lang="en-US" dirty="0" smtClean="0"/>
              <a:t>Learning new and high impact strategies from each other.</a:t>
            </a:r>
          </a:p>
          <a:p>
            <a:r>
              <a:rPr lang="en-US" dirty="0" smtClean="0"/>
              <a:t>Book studies</a:t>
            </a:r>
          </a:p>
          <a:p>
            <a:r>
              <a:rPr lang="en-US" dirty="0" smtClean="0"/>
              <a:t>Viewing PD360 videos</a:t>
            </a:r>
          </a:p>
          <a:p>
            <a:r>
              <a:rPr lang="en-US" dirty="0" smtClean="0"/>
              <a:t>Kid Talk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Element </a:t>
            </a:r>
            <a:r>
              <a:rPr lang="en-US" sz="3600" dirty="0" smtClean="0"/>
              <a:t>II: Best Practice(s) </a:t>
            </a:r>
            <a:r>
              <a:rPr lang="en-US" sz="3600" dirty="0" smtClean="0"/>
              <a:t>Discussion/Professional Dev.</a:t>
            </a:r>
            <a:endParaRPr lang="en-US" sz="3600" dirty="0"/>
          </a:p>
        </p:txBody>
      </p:sp>
      <p:pic>
        <p:nvPicPr>
          <p:cNvPr id="126978" name="Picture 2" descr="http://t0.gstatic.com/images?q=tbn:ANd9GcSqsOComoFRJu68KpK0nG0mu9PpyefKpS0UMB_zUxQ2Qv_fLq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3352800"/>
            <a:ext cx="2819400" cy="26884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Design assessment instruments</a:t>
            </a:r>
          </a:p>
          <a:p>
            <a:r>
              <a:rPr lang="en-US" dirty="0" smtClean="0"/>
              <a:t>Utilize existing formative assessment(s) tools:</a:t>
            </a:r>
          </a:p>
          <a:p>
            <a:pPr lvl="1"/>
            <a:r>
              <a:rPr lang="en-US" dirty="0" smtClean="0"/>
              <a:t>Test Generator (Math)</a:t>
            </a:r>
          </a:p>
          <a:p>
            <a:pPr lvl="1"/>
            <a:r>
              <a:rPr lang="en-US" dirty="0" smtClean="0"/>
              <a:t>Houghton Mifflin Assessment Materials</a:t>
            </a:r>
          </a:p>
          <a:p>
            <a:pPr lvl="1"/>
            <a:r>
              <a:rPr lang="en-US" dirty="0" smtClean="0"/>
              <a:t>Study Island</a:t>
            </a:r>
          </a:p>
          <a:p>
            <a:pPr lvl="1"/>
            <a:r>
              <a:rPr lang="en-US" dirty="0" smtClean="0"/>
              <a:t>WCPSS Formative Assessments (formerly Blue Diamond)</a:t>
            </a:r>
          </a:p>
          <a:p>
            <a:pPr lvl="1"/>
            <a:r>
              <a:rPr lang="en-US" dirty="0" smtClean="0"/>
              <a:t>K-2 Quarterly Math Assessments</a:t>
            </a:r>
          </a:p>
          <a:p>
            <a:pPr lvl="1"/>
            <a:r>
              <a:rPr lang="en-US" dirty="0" err="1" smtClean="0"/>
              <a:t>mClass</a:t>
            </a:r>
            <a:endParaRPr lang="en-US" dirty="0" smtClean="0"/>
          </a:p>
          <a:p>
            <a:pPr lvl="1"/>
            <a:r>
              <a:rPr lang="en-US" dirty="0" smtClean="0"/>
              <a:t>WCPSS Digging Deeper Literacy Assessments</a:t>
            </a:r>
          </a:p>
          <a:p>
            <a:r>
              <a:rPr lang="en-US" dirty="0" smtClean="0"/>
              <a:t>Revisit/revise essential learning target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(</a:t>
            </a:r>
            <a:r>
              <a:rPr lang="en-US" dirty="0" smtClean="0"/>
              <a:t>if needed)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Element </a:t>
            </a:r>
            <a:r>
              <a:rPr lang="en-US" dirty="0" smtClean="0"/>
              <a:t>III:  Formative Assessment</a:t>
            </a:r>
            <a:endParaRPr lang="en-US" dirty="0"/>
          </a:p>
        </p:txBody>
      </p:sp>
      <p:pic>
        <p:nvPicPr>
          <p:cNvPr id="125954" name="Picture 2" descr="http://t1.gstatic.com/images?q=tbn:ANd9GcQArQoELxaLAvxmUCpUQJCGENn36CRvstigRX3bH0Lu9hR0Z35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5181600"/>
            <a:ext cx="1047750" cy="1466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Determine team time groups</a:t>
            </a:r>
          </a:p>
          <a:p>
            <a:r>
              <a:rPr lang="en-US" dirty="0" smtClean="0"/>
              <a:t>Determine who’s responsible for teaching remediation, review, enrichment groups</a:t>
            </a:r>
          </a:p>
          <a:p>
            <a:r>
              <a:rPr lang="en-US" dirty="0" smtClean="0"/>
              <a:t>Sharing instructional </a:t>
            </a:r>
            <a:r>
              <a:rPr lang="en-US" dirty="0" smtClean="0"/>
              <a:t>strategies/planning </a:t>
            </a:r>
            <a:r>
              <a:rPr lang="en-US" dirty="0" smtClean="0"/>
              <a:t>for teaching each group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Element </a:t>
            </a:r>
            <a:r>
              <a:rPr lang="en-US" dirty="0" smtClean="0"/>
              <a:t>IV:  Re-teaching and Enrichment Team Time</a:t>
            </a:r>
            <a:endParaRPr lang="en-US" dirty="0"/>
          </a:p>
        </p:txBody>
      </p:sp>
      <p:pic>
        <p:nvPicPr>
          <p:cNvPr id="124930" name="Picture 2" descr="http://t3.gstatic.com/images?q=tbn:ANd9GcQ-wTzGl2rW_qX_ZjCHekpeBEgjdUeooPUBffSRrxMgENCyU1i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886200"/>
            <a:ext cx="3810000" cy="25353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Design summative assessment instrument</a:t>
            </a:r>
          </a:p>
          <a:p>
            <a:r>
              <a:rPr lang="en-US" dirty="0" smtClean="0"/>
              <a:t>Utilize existing summative assessment(s) tools:</a:t>
            </a:r>
          </a:p>
          <a:p>
            <a:pPr lvl="1"/>
            <a:r>
              <a:rPr lang="en-US" dirty="0" smtClean="0"/>
              <a:t>Test Generator (Math)</a:t>
            </a:r>
          </a:p>
          <a:p>
            <a:pPr lvl="1"/>
            <a:r>
              <a:rPr lang="en-US" dirty="0" smtClean="0"/>
              <a:t>Houghton Mifflin Assessment Materials (i.e. Unit Tests)</a:t>
            </a:r>
          </a:p>
          <a:p>
            <a:pPr lvl="1"/>
            <a:r>
              <a:rPr lang="en-US" dirty="0" smtClean="0"/>
              <a:t>Study Island</a:t>
            </a:r>
          </a:p>
          <a:p>
            <a:r>
              <a:rPr lang="en-US" dirty="0" smtClean="0"/>
              <a:t>If you do not review formative assessment with students, you can reuse that assessment </a:t>
            </a:r>
            <a:r>
              <a:rPr lang="en-US" dirty="0" err="1" smtClean="0"/>
              <a:t>summatively</a:t>
            </a:r>
            <a:endParaRPr lang="en-US" dirty="0" smtClean="0"/>
          </a:p>
          <a:p>
            <a:r>
              <a:rPr lang="en-US" dirty="0" smtClean="0"/>
              <a:t>Determine Next Steps</a:t>
            </a:r>
          </a:p>
          <a:p>
            <a:pPr lvl="1"/>
            <a:r>
              <a:rPr lang="en-US" dirty="0" smtClean="0"/>
              <a:t>Move on or stay with learning target?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Element V</a:t>
            </a:r>
            <a:r>
              <a:rPr lang="en-US" sz="3600" dirty="0" smtClean="0"/>
              <a:t>:  Summative Assessment</a:t>
            </a:r>
            <a:endParaRPr lang="en-US" sz="3600" dirty="0"/>
          </a:p>
        </p:txBody>
      </p:sp>
      <p:pic>
        <p:nvPicPr>
          <p:cNvPr id="123906" name="Picture 2" descr="http://t0.gstatic.com/images?q=tbn:ANd9GcRFHq88DnYbwffZDYJLqgHOJO58t05eypu_b4eSTXvBpNcBokgU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4572000"/>
            <a:ext cx="2419350" cy="1895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2" cstate="print"/>
          <a:srcRect l="29375" t="7000" r="28750" b="17000"/>
          <a:stretch>
            <a:fillRect/>
          </a:stretch>
        </p:blipFill>
        <p:spPr bwMode="auto">
          <a:xfrm>
            <a:off x="1371600" y="0"/>
            <a:ext cx="6857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481</TotalTime>
  <Words>363</Words>
  <Application>Microsoft Office PowerPoint</Application>
  <PresentationFormat>On-screen Show (4:3)</PresentationFormat>
  <Paragraphs>70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Concourse</vt:lpstr>
      <vt:lpstr>Office Theme</vt:lpstr>
      <vt:lpstr>Northwoods Elementary School Professional Learning Teams: Keeping the Focus on  Student Mastery</vt:lpstr>
      <vt:lpstr>Slide 2</vt:lpstr>
      <vt:lpstr>Element I: Identification of Essential      Learning Target(s)</vt:lpstr>
      <vt:lpstr>Element II: Best Practice(s) Discussion/Professional Dev.</vt:lpstr>
      <vt:lpstr>Element III:  Formative Assessment</vt:lpstr>
      <vt:lpstr>Element IV:  Re-teaching and Enrichment Team Time</vt:lpstr>
      <vt:lpstr>Element V:  Summative Assessment</vt:lpstr>
      <vt:lpstr>Slide 8</vt:lpstr>
    </vt:vector>
  </TitlesOfParts>
  <Company>Wake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Wake County Public Schools</dc:creator>
  <cp:lastModifiedBy>Wake County Public Schools</cp:lastModifiedBy>
  <cp:revision>43</cp:revision>
  <dcterms:created xsi:type="dcterms:W3CDTF">2011-07-13T17:15:13Z</dcterms:created>
  <dcterms:modified xsi:type="dcterms:W3CDTF">2011-08-19T00:30:38Z</dcterms:modified>
</cp:coreProperties>
</file>